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61" r:id="rId3"/>
    <p:sldId id="259" r:id="rId4"/>
    <p:sldId id="260" r:id="rId5"/>
  </p:sldIdLst>
  <p:sldSz cx="10693400" cy="7562850"/>
  <p:notesSz cx="9939338" cy="6807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84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145" cy="341503"/>
          </a:xfrm>
          <a:prstGeom prst="rect">
            <a:avLst/>
          </a:prstGeom>
        </p:spPr>
        <p:txBody>
          <a:bodyPr vert="horz" lIns="83878" tIns="41939" rIns="83878" bIns="41939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30720" y="1"/>
            <a:ext cx="4305669" cy="341503"/>
          </a:xfrm>
          <a:prstGeom prst="rect">
            <a:avLst/>
          </a:prstGeom>
        </p:spPr>
        <p:txBody>
          <a:bodyPr vert="horz" lIns="83878" tIns="41939" rIns="83878" bIns="41939" rtlCol="0"/>
          <a:lstStyle>
            <a:lvl1pPr algn="r">
              <a:defRPr sz="1100"/>
            </a:lvl1pPr>
          </a:lstStyle>
          <a:p>
            <a:fld id="{25AB2877-BDB9-4E89-AA57-BD88AADCD22F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98"/>
            <a:ext cx="4307145" cy="341502"/>
          </a:xfrm>
          <a:prstGeom prst="rect">
            <a:avLst/>
          </a:prstGeom>
        </p:spPr>
        <p:txBody>
          <a:bodyPr vert="horz" lIns="83878" tIns="41939" rIns="83878" bIns="41939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30720" y="6465698"/>
            <a:ext cx="4305669" cy="341502"/>
          </a:xfrm>
          <a:prstGeom prst="rect">
            <a:avLst/>
          </a:prstGeom>
        </p:spPr>
        <p:txBody>
          <a:bodyPr vert="horz" lIns="83878" tIns="41939" rIns="83878" bIns="41939" rtlCol="0" anchor="b"/>
          <a:lstStyle>
            <a:lvl1pPr algn="r">
              <a:defRPr sz="1100"/>
            </a:lvl1pPr>
          </a:lstStyle>
          <a:p>
            <a:fld id="{658BEDCC-B0ED-4205-B269-52CA20801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250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2F2F2"/>
                </a:solidFill>
                <a:latin typeface="Noto Sans Mono CJK JP Regular"/>
                <a:cs typeface="Noto Sans Mono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2F2F2"/>
                </a:solidFill>
                <a:latin typeface="Noto Sans Mono CJK JP Regular"/>
                <a:cs typeface="Noto Sans Mono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1144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2F2F2"/>
                </a:solidFill>
                <a:latin typeface="Noto Sans Mono CJK JP Regular"/>
                <a:cs typeface="Noto Sans Mono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1144" y="3505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8979" y="2803652"/>
            <a:ext cx="6695440" cy="2494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2F2F2"/>
                </a:solidFill>
                <a:latin typeface="Noto Sans Mono CJK JP Regular"/>
                <a:cs typeface="Noto Sans Mono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259" y="2343404"/>
            <a:ext cx="9001125" cy="786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0" spc="55" dirty="0">
                <a:solidFill>
                  <a:srgbClr val="FEFEFE"/>
                </a:solidFill>
              </a:rPr>
              <a:t>全</a:t>
            </a:r>
            <a:r>
              <a:rPr sz="5000" spc="40" dirty="0">
                <a:solidFill>
                  <a:srgbClr val="FEFEFE"/>
                </a:solidFill>
              </a:rPr>
              <a:t>民</a:t>
            </a:r>
            <a:r>
              <a:rPr sz="5000" spc="55" dirty="0">
                <a:solidFill>
                  <a:srgbClr val="FEFEFE"/>
                </a:solidFill>
              </a:rPr>
              <a:t>國</a:t>
            </a:r>
            <a:r>
              <a:rPr sz="5000" spc="25" dirty="0">
                <a:solidFill>
                  <a:srgbClr val="FEFEFE"/>
                </a:solidFill>
              </a:rPr>
              <a:t>防</a:t>
            </a:r>
            <a:r>
              <a:rPr sz="5000" spc="55" dirty="0">
                <a:solidFill>
                  <a:srgbClr val="FEFEFE"/>
                </a:solidFill>
              </a:rPr>
              <a:t>教</a:t>
            </a:r>
            <a:r>
              <a:rPr sz="5000" spc="30" dirty="0">
                <a:solidFill>
                  <a:srgbClr val="FEFEFE"/>
                </a:solidFill>
              </a:rPr>
              <a:t>育</a:t>
            </a:r>
            <a:r>
              <a:rPr sz="5000" spc="55" dirty="0">
                <a:solidFill>
                  <a:srgbClr val="FEFEFE"/>
                </a:solidFill>
              </a:rPr>
              <a:t>軍</a:t>
            </a:r>
            <a:r>
              <a:rPr sz="5000" spc="30" dirty="0">
                <a:solidFill>
                  <a:srgbClr val="FEFEFE"/>
                </a:solidFill>
              </a:rPr>
              <a:t>事</a:t>
            </a:r>
            <a:r>
              <a:rPr sz="5000" spc="50" dirty="0">
                <a:solidFill>
                  <a:srgbClr val="FEFEFE"/>
                </a:solidFill>
              </a:rPr>
              <a:t>訓</a:t>
            </a:r>
            <a:r>
              <a:rPr sz="5000" spc="65" dirty="0">
                <a:solidFill>
                  <a:srgbClr val="FEFEFE"/>
                </a:solidFill>
              </a:rPr>
              <a:t>練</a:t>
            </a:r>
            <a:r>
              <a:rPr sz="5000" spc="55" dirty="0">
                <a:solidFill>
                  <a:srgbClr val="FEFEFE"/>
                </a:solidFill>
              </a:rPr>
              <a:t>課</a:t>
            </a:r>
            <a:r>
              <a:rPr sz="5000" spc="30" dirty="0">
                <a:solidFill>
                  <a:srgbClr val="FEFEFE"/>
                </a:solidFill>
              </a:rPr>
              <a:t>程</a:t>
            </a:r>
            <a:r>
              <a:rPr sz="5000" spc="55" dirty="0">
                <a:solidFill>
                  <a:srgbClr val="FEFEFE"/>
                </a:solidFill>
              </a:rPr>
              <a:t>說</a:t>
            </a:r>
            <a:r>
              <a:rPr sz="5000" spc="-10" dirty="0">
                <a:solidFill>
                  <a:srgbClr val="FEFEFE"/>
                </a:solidFill>
              </a:rPr>
              <a:t>明</a:t>
            </a:r>
            <a:endParaRPr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393700" y="1215095"/>
            <a:ext cx="10287000" cy="482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410">
              <a:lnSpc>
                <a:spcPct val="108800"/>
              </a:lnSpc>
              <a:spcBef>
                <a:spcPts val="100"/>
              </a:spcBef>
            </a:pPr>
            <a:r>
              <a:rPr lang="zh-TW" altLang="en-US" sz="3300" b="1" spc="30" dirty="0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一、</a:t>
            </a:r>
            <a:r>
              <a:rPr sz="3300" b="1" spc="3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因</a:t>
            </a:r>
            <a:r>
              <a:rPr sz="3300" b="1" spc="15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應</a:t>
            </a:r>
            <a:r>
              <a:rPr sz="3300" b="1" spc="5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全</a:t>
            </a:r>
            <a:r>
              <a:rPr sz="3300" b="1" spc="-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民</a:t>
            </a:r>
            <a:r>
              <a:rPr sz="3300" b="1" spc="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國</a:t>
            </a:r>
            <a:r>
              <a:rPr sz="3300" b="1" spc="-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防教</a:t>
            </a:r>
            <a:r>
              <a:rPr sz="3300" b="1" spc="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育</a:t>
            </a:r>
            <a:r>
              <a:rPr sz="3300" b="1" spc="-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軍事</a:t>
            </a:r>
            <a:r>
              <a:rPr sz="3300" b="1" spc="5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訓</a:t>
            </a:r>
            <a:r>
              <a:rPr sz="3300" b="1" spc="-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練課程</a:t>
            </a:r>
            <a:r>
              <a:rPr sz="3300" b="1" spc="-89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</a:t>
            </a:r>
            <a:r>
              <a:rPr sz="3300" b="1" spc="35" dirty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於</a:t>
            </a:r>
            <a:r>
              <a:rPr sz="3300" b="1" spc="-5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102.3.13</a:t>
            </a:r>
            <a:r>
              <a:rPr sz="3300" b="1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實</a:t>
            </a:r>
            <a:r>
              <a:rPr sz="3300" b="1" spc="15" dirty="0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施</a:t>
            </a:r>
            <a:endParaRPr lang="en-US" sz="3300" b="1" spc="15" dirty="0" smtClean="0">
              <a:latin typeface="標楷體" panose="03000509000000000000" pitchFamily="65" charset="-120"/>
              <a:ea typeface="標楷體" panose="03000509000000000000" pitchFamily="65" charset="-120"/>
              <a:cs typeface="Noto Sans Mono CJK JP Regular"/>
            </a:endParaRPr>
          </a:p>
          <a:p>
            <a:pPr marL="12700" marR="105410">
              <a:lnSpc>
                <a:spcPct val="108800"/>
              </a:lnSpc>
              <a:spcBef>
                <a:spcPts val="100"/>
              </a:spcBef>
            </a:pPr>
            <a:r>
              <a:rPr lang="zh-TW" altLang="en-US" sz="3300" b="1" spc="15" dirty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</a:t>
            </a:r>
            <a:r>
              <a:rPr lang="zh-TW" altLang="en-US" sz="3300" b="1" spc="15" dirty="0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  </a:t>
            </a:r>
            <a:r>
              <a:rPr sz="3300" b="1" spc="-10" dirty="0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，</a:t>
            </a:r>
            <a:r>
              <a:rPr sz="3300" b="1" spc="5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本</a:t>
            </a:r>
            <a:r>
              <a:rPr sz="3300" b="1" spc="-1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校所開</a:t>
            </a:r>
            <a:r>
              <a:rPr lang="zh-TW" altLang="en-US" sz="3300" b="1" spc="10" dirty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之</a:t>
            </a:r>
            <a:r>
              <a:rPr sz="3300" b="1" spc="5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全民國防教育軍事訓練課程</a:t>
            </a:r>
            <a:r>
              <a:rPr sz="3300" b="1" spc="10" dirty="0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：</a:t>
            </a:r>
            <a:endParaRPr lang="en-US" sz="3300" b="1" spc="10" dirty="0" smtClean="0">
              <a:latin typeface="標楷體" panose="03000509000000000000" pitchFamily="65" charset="-120"/>
              <a:ea typeface="標楷體" panose="03000509000000000000" pitchFamily="65" charset="-120"/>
              <a:cs typeface="Noto Sans Mono CJK JP Regular"/>
            </a:endParaRPr>
          </a:p>
          <a:p>
            <a:pPr marL="1332230" marR="310515" indent="-810895">
              <a:lnSpc>
                <a:spcPts val="4180"/>
              </a:lnSpc>
              <a:spcBef>
                <a:spcPts val="165"/>
              </a:spcBef>
            </a:pPr>
            <a:r>
              <a:rPr lang="zh-TW" altLang="en-US" sz="3300" b="1" spc="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</a:t>
            </a:r>
            <a:r>
              <a:rPr lang="zh-TW" altLang="en-US" sz="3300" b="1" spc="1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</a:t>
            </a:r>
            <a:r>
              <a:rPr sz="3300" b="1" spc="-10" dirty="0" err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選修</a:t>
            </a:r>
            <a:r>
              <a:rPr sz="3300" b="1" spc="1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、</a:t>
            </a:r>
            <a:endParaRPr lang="en-US" sz="3300" b="1" spc="1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Mono CJK JP Regular"/>
            </a:endParaRPr>
          </a:p>
          <a:p>
            <a:pPr marL="1332230" marR="310515" indent="-810895">
              <a:lnSpc>
                <a:spcPts val="4180"/>
              </a:lnSpc>
              <a:spcBef>
                <a:spcPts val="165"/>
              </a:spcBef>
            </a:pPr>
            <a:r>
              <a:rPr lang="zh-TW" altLang="en-US" sz="3300" b="1" spc="1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</a:t>
            </a:r>
            <a:r>
              <a:rPr lang="zh-TW" altLang="en-US" sz="3300" b="1" spc="1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</a:t>
            </a:r>
            <a:r>
              <a:rPr sz="3300" b="1" spc="-10" dirty="0" err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折減</a:t>
            </a:r>
            <a:r>
              <a:rPr sz="3300" b="1" spc="35" dirty="0" err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軍</a:t>
            </a:r>
            <a:r>
              <a:rPr sz="3300" b="1" spc="5" dirty="0" err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事</a:t>
            </a:r>
            <a:r>
              <a:rPr sz="3300" b="1" spc="10" dirty="0" err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訓練</a:t>
            </a:r>
            <a:r>
              <a:rPr lang="zh-TW" altLang="en-US" sz="3300" b="1" spc="-1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天數</a:t>
            </a:r>
            <a:r>
              <a:rPr sz="3300" b="1" spc="1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、</a:t>
            </a:r>
            <a:endParaRPr lang="en-US" sz="3300" b="1" spc="1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Mono CJK JP Regular"/>
            </a:endParaRPr>
          </a:p>
          <a:p>
            <a:pPr marL="1332230" marR="310515" indent="-810895">
              <a:lnSpc>
                <a:spcPts val="4180"/>
              </a:lnSpc>
              <a:spcBef>
                <a:spcPts val="165"/>
              </a:spcBef>
            </a:pPr>
            <a:r>
              <a:rPr lang="zh-TW" altLang="en-US" sz="3300" b="1" spc="1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</a:t>
            </a:r>
            <a:r>
              <a:rPr lang="zh-TW" altLang="en-US" sz="3300" b="1" spc="1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</a:t>
            </a:r>
            <a:r>
              <a:rPr sz="3300" b="1" spc="-10" dirty="0" err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零學</a:t>
            </a:r>
            <a:r>
              <a:rPr sz="3300" b="1" spc="10" dirty="0" err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分</a:t>
            </a:r>
            <a:r>
              <a:rPr sz="3300" b="1" spc="-1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。</a:t>
            </a:r>
            <a:endParaRPr sz="3300" b="1" dirty="0">
              <a:latin typeface="標楷體" panose="03000509000000000000" pitchFamily="65" charset="-120"/>
              <a:ea typeface="標楷體" panose="03000509000000000000" pitchFamily="65" charset="-120"/>
              <a:cs typeface="Noto Sans Mono CJK JP Regular"/>
            </a:endParaRPr>
          </a:p>
          <a:p>
            <a:pPr marL="356870" marR="17145" indent="-344805">
              <a:lnSpc>
                <a:spcPts val="3410"/>
              </a:lnSpc>
              <a:spcBef>
                <a:spcPts val="1800"/>
              </a:spcBef>
            </a:pPr>
            <a:r>
              <a:rPr lang="zh-TW" altLang="en-US" sz="3300" b="1" spc="5" dirty="0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二</a:t>
            </a:r>
            <a:r>
              <a:rPr lang="zh-TW" altLang="en-US" sz="3300" b="1" spc="5" dirty="0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、</a:t>
            </a:r>
            <a:r>
              <a:rPr sz="3300" b="1" spc="5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本</a:t>
            </a:r>
            <a:r>
              <a:rPr sz="3300" b="1" spc="-1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校</a:t>
            </a:r>
            <a:r>
              <a:rPr sz="3300" b="1" spc="-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全</a:t>
            </a:r>
            <a:r>
              <a:rPr sz="3300" b="1" spc="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民</a:t>
            </a:r>
            <a:r>
              <a:rPr sz="3300" b="1" spc="-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國防教</a:t>
            </a:r>
            <a:r>
              <a:rPr sz="3300" b="1" spc="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育</a:t>
            </a:r>
            <a:r>
              <a:rPr sz="3300" b="1" spc="-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軍事</a:t>
            </a:r>
            <a:r>
              <a:rPr sz="3300" b="1" spc="5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訓</a:t>
            </a:r>
            <a:r>
              <a:rPr sz="3300" b="1" spc="-1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練課</a:t>
            </a:r>
            <a:r>
              <a:rPr sz="3300" b="1" spc="-5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程</a:t>
            </a:r>
            <a:r>
              <a:rPr sz="3300" b="1" spc="-10" dirty="0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：</a:t>
            </a:r>
            <a:r>
              <a:rPr lang="zh-TW" altLang="en-US" sz="3300" b="1" spc="35" dirty="0" smtClean="0"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  </a:t>
            </a:r>
            <a:endParaRPr lang="en-US" altLang="zh-TW" sz="3300" b="1" spc="35" dirty="0" smtClean="0">
              <a:latin typeface="標楷體" panose="03000509000000000000" pitchFamily="65" charset="-120"/>
              <a:ea typeface="標楷體" panose="03000509000000000000" pitchFamily="65" charset="-120"/>
              <a:cs typeface="Noto Sans Mono CJK JP Regular"/>
            </a:endParaRPr>
          </a:p>
          <a:p>
            <a:pPr marL="356870" marR="17145" indent="-344805">
              <a:lnSpc>
                <a:spcPts val="3410"/>
              </a:lnSpc>
              <a:spcBef>
                <a:spcPts val="1800"/>
              </a:spcBef>
            </a:pPr>
            <a:r>
              <a:rPr lang="en-US" sz="3300" b="1" spc="-1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   </a:t>
            </a:r>
            <a:r>
              <a:rPr sz="3300" b="1" spc="-1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第1學期開：</a:t>
            </a:r>
            <a:r>
              <a:rPr lang="zh-TW" altLang="en-US" sz="3300" b="1" spc="-1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國防科技。</a:t>
            </a:r>
            <a:endParaRPr lang="en-US" altLang="zh-TW" sz="3300" b="1" spc="-1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Mono CJK JP Regular"/>
            </a:endParaRPr>
          </a:p>
          <a:p>
            <a:pPr marL="356870" marR="17145" indent="-344805">
              <a:lnSpc>
                <a:spcPts val="3410"/>
              </a:lnSpc>
              <a:spcBef>
                <a:spcPts val="1800"/>
              </a:spcBef>
            </a:pPr>
            <a:r>
              <a:rPr lang="en-US" sz="3300" b="1" spc="-1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    </a:t>
            </a:r>
            <a:r>
              <a:rPr sz="3300" b="1" spc="-1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第2學期開：</a:t>
            </a:r>
            <a:r>
              <a:rPr lang="zh-TW" altLang="en-US" sz="3300" b="1" spc="-1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國際情勢。 </a:t>
            </a:r>
            <a:endParaRPr sz="3300" b="1" spc="-1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Mono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4554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144" y="350520"/>
            <a:ext cx="9144000" cy="6693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81725"/>
              </p:ext>
            </p:extLst>
          </p:nvPr>
        </p:nvGraphicFramePr>
        <p:xfrm>
          <a:off x="317501" y="352425"/>
          <a:ext cx="10134599" cy="669340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9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1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4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0916">
                <a:tc>
                  <a:txBody>
                    <a:bodyPr/>
                    <a:lstStyle/>
                    <a:p>
                      <a:pPr marL="37782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000" spc="10" dirty="0"/>
                        <a:t>課</a:t>
                      </a:r>
                      <a:r>
                        <a:rPr sz="2000" spc="-10" dirty="0"/>
                        <a:t>程名稱</a:t>
                      </a:r>
                      <a:endParaRPr sz="2000" dirty="0">
                        <a:latin typeface="Noto Sans Mono CJK JP Regular"/>
                        <a:cs typeface="Noto Sans Mono CJK JP Regular"/>
                      </a:endParaRPr>
                    </a:p>
                  </a:txBody>
                  <a:tcPr marL="0" marR="0" marT="149860" marB="0" anchor="ctr"/>
                </a:tc>
                <a:tc>
                  <a:txBody>
                    <a:bodyPr/>
                    <a:lstStyle/>
                    <a:p>
                      <a:pPr marL="36385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000" spc="10" dirty="0"/>
                        <a:t>主</a:t>
                      </a:r>
                      <a:r>
                        <a:rPr sz="2000" spc="-10" dirty="0"/>
                        <a:t>要內容</a:t>
                      </a:r>
                      <a:endParaRPr sz="2000" dirty="0">
                        <a:latin typeface="Noto Sans Mono CJK JP Regular"/>
                        <a:cs typeface="Noto Sans Mono CJK JP Regular"/>
                      </a:endParaRPr>
                    </a:p>
                  </a:txBody>
                  <a:tcPr marL="0" marR="0" marT="149860" marB="0" anchor="ctr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000" spc="35" dirty="0"/>
                        <a:t>必</a:t>
                      </a:r>
                      <a:r>
                        <a:rPr sz="2000" spc="-10" dirty="0"/>
                        <a:t>/</a:t>
                      </a:r>
                      <a:r>
                        <a:rPr sz="2000" spc="10" dirty="0"/>
                        <a:t>選</a:t>
                      </a:r>
                      <a:r>
                        <a:rPr sz="2000" spc="-10" dirty="0"/>
                        <a:t>修</a:t>
                      </a:r>
                      <a:endParaRPr sz="2000" dirty="0">
                        <a:latin typeface="Noto Sans Mono CJK JP Regular"/>
                        <a:cs typeface="Noto Sans Mono CJK JP Regular"/>
                      </a:endParaRPr>
                    </a:p>
                  </a:txBody>
                  <a:tcPr marL="0" marR="0" marT="149860" marB="0" anchor="ctr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000" spc="10" dirty="0"/>
                        <a:t>學</a:t>
                      </a:r>
                      <a:r>
                        <a:rPr sz="2000" spc="-10" dirty="0"/>
                        <a:t>分數</a:t>
                      </a:r>
                      <a:endParaRPr sz="2000" dirty="0">
                        <a:latin typeface="Noto Sans Mono CJK JP Regular"/>
                        <a:cs typeface="Noto Sans Mono CJK JP Regular"/>
                      </a:endParaRPr>
                    </a:p>
                  </a:txBody>
                  <a:tcPr marL="0" marR="0" marT="149860" marB="0" anchor="ctr"/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000" spc="10" dirty="0"/>
                        <a:t>役期折抵天</a:t>
                      </a:r>
                      <a:r>
                        <a:rPr sz="2000" spc="-10" dirty="0"/>
                        <a:t>數</a:t>
                      </a:r>
                      <a:endParaRPr sz="2000" dirty="0">
                        <a:latin typeface="Droid Sans Fallback"/>
                        <a:cs typeface="Droid Sans Fallback"/>
                      </a:endParaRPr>
                    </a:p>
                  </a:txBody>
                  <a:tcPr marL="0" marR="0" marT="149860" marB="0" anchor="ctr"/>
                </a:tc>
                <a:tc>
                  <a:txBody>
                    <a:bodyPr/>
                    <a:lstStyle/>
                    <a:p>
                      <a:pPr marL="123825" marR="83185" indent="255904" algn="ctr">
                        <a:lnSpc>
                          <a:spcPts val="1920"/>
                        </a:lnSpc>
                        <a:spcBef>
                          <a:spcPts val="680"/>
                        </a:spcBef>
                      </a:pPr>
                      <a:r>
                        <a:rPr sz="2000" spc="10" dirty="0" err="1"/>
                        <a:t>授</a:t>
                      </a:r>
                      <a:r>
                        <a:rPr sz="2000" spc="-10" dirty="0" err="1"/>
                        <a:t>課時間</a:t>
                      </a:r>
                      <a:r>
                        <a:rPr sz="2000" spc="-10" dirty="0"/>
                        <a:t> </a:t>
                      </a:r>
                      <a:endParaRPr lang="en-US" sz="2000" spc="-10" dirty="0" smtClean="0"/>
                    </a:p>
                    <a:p>
                      <a:pPr marL="123825" marR="83185" indent="255904" algn="ctr">
                        <a:lnSpc>
                          <a:spcPts val="1920"/>
                        </a:lnSpc>
                        <a:spcBef>
                          <a:spcPts val="680"/>
                        </a:spcBef>
                      </a:pPr>
                      <a:r>
                        <a:rPr sz="2000" spc="20" dirty="0" err="1" smtClean="0"/>
                        <a:t>星</a:t>
                      </a:r>
                      <a:r>
                        <a:rPr sz="2000" dirty="0" err="1" smtClean="0"/>
                        <a:t>期</a:t>
                      </a:r>
                      <a:r>
                        <a:rPr sz="2000" dirty="0" err="1"/>
                        <a:t>（</a:t>
                      </a:r>
                      <a:r>
                        <a:rPr sz="2000" spc="20" dirty="0" err="1"/>
                        <a:t>節</a:t>
                      </a:r>
                      <a:r>
                        <a:rPr sz="2000" dirty="0" err="1"/>
                        <a:t>次</a:t>
                      </a:r>
                      <a:r>
                        <a:rPr sz="2000" dirty="0"/>
                        <a:t>）</a:t>
                      </a:r>
                      <a:endParaRPr sz="2000" dirty="0">
                        <a:latin typeface="Noto Sans Mono CJK JP Regular"/>
                        <a:cs typeface="Noto Sans Mono CJK JP Regular"/>
                      </a:endParaRPr>
                    </a:p>
                  </a:txBody>
                  <a:tcPr marL="0" marR="0" marT="863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2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dirty="0">
                        <a:solidFill>
                          <a:schemeClr val="tx1"/>
                        </a:solidFill>
                        <a:latin typeface="Calibri (本文)"/>
                      </a:endParaRPr>
                    </a:p>
                    <a:p>
                      <a:pPr marL="12065" algn="ctr">
                        <a:lnSpc>
                          <a:spcPct val="79500"/>
                        </a:lnSpc>
                      </a:pP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全</a:t>
                      </a:r>
                      <a:r>
                        <a:rPr sz="2000" spc="-665" dirty="0">
                          <a:solidFill>
                            <a:schemeClr val="tx1"/>
                          </a:solidFill>
                          <a:latin typeface="Calibri (本文)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民</a:t>
                      </a:r>
                      <a:r>
                        <a:rPr sz="2000" spc="-660" dirty="0">
                          <a:solidFill>
                            <a:schemeClr val="tx1"/>
                          </a:solidFill>
                          <a:latin typeface="Calibri (本文)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國</a:t>
                      </a:r>
                      <a:r>
                        <a:rPr sz="2000" spc="-665" dirty="0">
                          <a:solidFill>
                            <a:schemeClr val="tx1"/>
                          </a:solidFill>
                          <a:latin typeface="Calibri (本文)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防</a:t>
                      </a:r>
                      <a:r>
                        <a:rPr sz="2000" spc="-660" dirty="0">
                          <a:solidFill>
                            <a:schemeClr val="tx1"/>
                          </a:solidFill>
                          <a:latin typeface="Calibri (本文)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教</a:t>
                      </a:r>
                      <a:r>
                        <a:rPr sz="2000" spc="-640" dirty="0">
                          <a:solidFill>
                            <a:schemeClr val="tx1"/>
                          </a:solidFill>
                          <a:latin typeface="Calibri (本文)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育 </a:t>
                      </a:r>
                      <a:r>
                        <a:rPr sz="2000" spc="185" dirty="0" err="1">
                          <a:solidFill>
                            <a:schemeClr val="tx1"/>
                          </a:solidFill>
                          <a:latin typeface="Calibri (本文)"/>
                        </a:rPr>
                        <a:t>軍</a:t>
                      </a:r>
                      <a:r>
                        <a:rPr sz="2000" spc="190" dirty="0" err="1">
                          <a:solidFill>
                            <a:schemeClr val="tx1"/>
                          </a:solidFill>
                          <a:latin typeface="Calibri (本文)"/>
                        </a:rPr>
                        <a:t>事訓</a:t>
                      </a:r>
                      <a:r>
                        <a:rPr sz="2000" spc="220" dirty="0" err="1">
                          <a:solidFill>
                            <a:schemeClr val="tx1"/>
                          </a:solidFill>
                          <a:latin typeface="Calibri (本文)"/>
                        </a:rPr>
                        <a:t>練</a:t>
                      </a:r>
                      <a:r>
                        <a:rPr sz="2000" spc="150" dirty="0" smtClean="0">
                          <a:solidFill>
                            <a:schemeClr val="tx1"/>
                          </a:solidFill>
                          <a:latin typeface="Calibri (本文)"/>
                        </a:rPr>
                        <a:t>-</a:t>
                      </a:r>
                      <a:endParaRPr lang="en-US" sz="2000" spc="150" dirty="0" smtClean="0">
                        <a:solidFill>
                          <a:schemeClr val="tx1"/>
                        </a:solidFill>
                        <a:latin typeface="Calibri (本文)"/>
                      </a:endParaRPr>
                    </a:p>
                    <a:p>
                      <a:pPr marL="12065" algn="ctr">
                        <a:lnSpc>
                          <a:spcPct val="79500"/>
                        </a:lnSpc>
                      </a:pPr>
                      <a:r>
                        <a:rPr lang="zh-TW" altLang="en-US" sz="2000" spc="210" dirty="0" smtClean="0">
                          <a:solidFill>
                            <a:schemeClr val="tx1"/>
                          </a:solidFill>
                          <a:latin typeface="Calibri (本文)"/>
                        </a:rPr>
                        <a:t>國防</a:t>
                      </a:r>
                      <a:r>
                        <a:rPr lang="zh-TW" altLang="en-US" sz="2000" spc="210" dirty="0" smtClean="0">
                          <a:solidFill>
                            <a:schemeClr val="tx1"/>
                          </a:solidFill>
                          <a:latin typeface="Calibri (本文)"/>
                        </a:rPr>
                        <a:t>科技</a:t>
                      </a:r>
                      <a:endParaRPr sz="2000" dirty="0">
                        <a:solidFill>
                          <a:schemeClr val="tx1"/>
                        </a:solidFill>
                        <a:latin typeface="Calibri (本文)"/>
                        <a:cs typeface="Noto Sans Mono CJK JP Regular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26034" marR="0" indent="0" algn="l" defTabSz="914400" eaLnBrk="1" fontAlgn="auto" latinLnBrk="0" hangingPunct="1">
                        <a:lnSpc>
                          <a:spcPct val="79500"/>
                        </a:lnSpc>
                        <a:spcBef>
                          <a:spcPts val="91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spc="285" dirty="0" smtClean="0">
                          <a:solidFill>
                            <a:schemeClr val="tx1"/>
                          </a:solidFill>
                          <a:latin typeface="Calibri (本文)"/>
                          <a:ea typeface="+mn-ea"/>
                          <a:cs typeface="+mn-cs"/>
                        </a:rPr>
                        <a:t>各類武器系統</a:t>
                      </a:r>
                      <a:endParaRPr lang="en-US" altLang="zh-TW" sz="2000" spc="285" dirty="0" smtClean="0">
                        <a:solidFill>
                          <a:schemeClr val="tx1"/>
                        </a:solidFill>
                        <a:latin typeface="Calibri (本文)"/>
                        <a:ea typeface="+mn-ea"/>
                        <a:cs typeface="+mn-cs"/>
                      </a:endParaRPr>
                    </a:p>
                    <a:p>
                      <a:pPr marL="26034" marR="0" indent="0" algn="l" defTabSz="914400" eaLnBrk="1" fontAlgn="auto" latinLnBrk="0" hangingPunct="1">
                        <a:lnSpc>
                          <a:spcPct val="79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spc="285" dirty="0" smtClean="0">
                          <a:solidFill>
                            <a:schemeClr val="tx1"/>
                          </a:solidFill>
                          <a:latin typeface="Calibri (本文)"/>
                          <a:ea typeface="+mn-ea"/>
                          <a:cs typeface="+mn-cs"/>
                        </a:rPr>
                        <a:t>我國國防產業發展現況</a:t>
                      </a:r>
                      <a:endParaRPr lang="en-US" altLang="zh-TW" sz="2000" spc="285" dirty="0" smtClean="0">
                        <a:solidFill>
                          <a:schemeClr val="tx1"/>
                        </a:solidFill>
                        <a:latin typeface="Calibri (本文)"/>
                        <a:ea typeface="+mn-ea"/>
                        <a:cs typeface="+mn-cs"/>
                      </a:endParaRPr>
                    </a:p>
                    <a:p>
                      <a:pPr marL="26034" marR="0" indent="0" algn="l" defTabSz="914400" eaLnBrk="1" fontAlgn="auto" latinLnBrk="0" hangingPunct="1">
                        <a:lnSpc>
                          <a:spcPct val="79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spc="285" dirty="0" smtClean="0">
                          <a:solidFill>
                            <a:schemeClr val="tx1"/>
                          </a:solidFill>
                          <a:latin typeface="Calibri (本文)"/>
                          <a:ea typeface="+mn-ea"/>
                          <a:cs typeface="+mn-cs"/>
                        </a:rPr>
                        <a:t>我國軍兵種介紹</a:t>
                      </a:r>
                      <a:endParaRPr lang="en-US" altLang="zh-TW" sz="2000" spc="285" dirty="0" smtClean="0">
                        <a:solidFill>
                          <a:schemeClr val="tx1"/>
                        </a:solidFill>
                        <a:latin typeface="Calibri (本文)"/>
                        <a:ea typeface="+mn-ea"/>
                        <a:cs typeface="+mn-cs"/>
                      </a:endParaRPr>
                    </a:p>
                  </a:txBody>
                  <a:tcPr marL="0" marR="0" marT="116839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2000" spc="10" dirty="0" err="1" smtClean="0">
                          <a:solidFill>
                            <a:schemeClr val="tx1"/>
                          </a:solidFill>
                          <a:latin typeface="Calibri (本文)"/>
                        </a:rPr>
                        <a:t>選</a:t>
                      </a:r>
                      <a:r>
                        <a:rPr sz="2000" spc="-10" dirty="0" err="1" smtClean="0">
                          <a:solidFill>
                            <a:schemeClr val="tx1"/>
                          </a:solidFill>
                          <a:latin typeface="Calibri (本文)"/>
                        </a:rPr>
                        <a:t>修</a:t>
                      </a:r>
                      <a:endParaRPr sz="2000" dirty="0">
                        <a:solidFill>
                          <a:schemeClr val="tx1"/>
                        </a:solidFill>
                        <a:latin typeface="Calibri (本文)"/>
                        <a:cs typeface="Noto Sans Mono CJK JP Regular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FF0000"/>
                          </a:solidFill>
                          <a:latin typeface="Calibri (本文)"/>
                        </a:rPr>
                        <a:t>0</a:t>
                      </a:r>
                      <a:endParaRPr sz="2000" dirty="0">
                        <a:solidFill>
                          <a:srgbClr val="FF0000"/>
                        </a:solidFill>
                        <a:latin typeface="Calibri (本文)"/>
                        <a:cs typeface="Noto Sans Mono CJK JP Regular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</a:pPr>
                      <a:r>
                        <a:rPr sz="2000" spc="10" dirty="0" err="1" smtClean="0">
                          <a:solidFill>
                            <a:srgbClr val="FF0000"/>
                          </a:solidFill>
                          <a:latin typeface="Calibri (本文)"/>
                        </a:rPr>
                        <a:t>兩</a:t>
                      </a:r>
                      <a:r>
                        <a:rPr sz="2000" spc="-10" dirty="0" err="1" smtClean="0">
                          <a:solidFill>
                            <a:srgbClr val="FF0000"/>
                          </a:solidFill>
                          <a:latin typeface="Calibri (本文)"/>
                        </a:rPr>
                        <a:t>天</a:t>
                      </a:r>
                      <a:endParaRPr sz="2000" dirty="0">
                        <a:solidFill>
                          <a:srgbClr val="FF0000"/>
                        </a:solidFill>
                        <a:latin typeface="Calibri (本文)"/>
                        <a:cs typeface="Droid Sans Fallback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</a:pPr>
                      <a:r>
                        <a:rPr sz="2000" spc="35" dirty="0" smtClean="0">
                          <a:solidFill>
                            <a:schemeClr val="tx1"/>
                          </a:solidFill>
                          <a:latin typeface="Calibri (本文)"/>
                        </a:rPr>
                        <a:t>一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Calibri (本文)"/>
                        </a:rPr>
                        <a:t>(8-9</a:t>
                      </a:r>
                      <a:r>
                        <a:rPr sz="2000" dirty="0" smtClean="0">
                          <a:solidFill>
                            <a:schemeClr val="tx1"/>
                          </a:solidFill>
                          <a:latin typeface="Calibri (本文)"/>
                        </a:rPr>
                        <a:t>)</a:t>
                      </a:r>
                      <a:endParaRPr lang="en-US" sz="2000" b="1" spc="1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845" algn="ctr">
                        <a:lnSpc>
                          <a:spcPct val="100000"/>
                        </a:lnSpc>
                      </a:pPr>
                      <a:r>
                        <a:rPr lang="zh-TW" altLang="en-US" sz="2000" smtClean="0">
                          <a:solidFill>
                            <a:schemeClr val="tx1"/>
                          </a:solidFill>
                          <a:latin typeface="Calibri (本文)"/>
                          <a:cs typeface="Times New Roman"/>
                        </a:rPr>
                        <a:t>第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Calibri (本文)"/>
                          <a:cs typeface="Times New Roman"/>
                        </a:rPr>
                        <a:t>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Calibri (本文)"/>
                          <a:cs typeface="Times New Roman"/>
                        </a:rPr>
                        <a:t>學期</a:t>
                      </a:r>
                      <a:endParaRPr sz="2000" dirty="0">
                        <a:solidFill>
                          <a:schemeClr val="tx1"/>
                        </a:solidFill>
                        <a:latin typeface="Calibri (本文)"/>
                        <a:cs typeface="Times New Roman"/>
                      </a:endParaRPr>
                    </a:p>
                  </a:txBody>
                  <a:tcPr marL="0" marR="0" marT="444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5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dirty="0">
                        <a:solidFill>
                          <a:schemeClr val="tx1"/>
                        </a:solidFill>
                        <a:latin typeface="Calibri (本文)"/>
                      </a:endParaRPr>
                    </a:p>
                    <a:p>
                      <a:pPr marL="12065" algn="ctr">
                        <a:lnSpc>
                          <a:spcPct val="79500"/>
                        </a:lnSpc>
                      </a:pP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全</a:t>
                      </a:r>
                      <a:r>
                        <a:rPr sz="2000" spc="-665" dirty="0">
                          <a:solidFill>
                            <a:schemeClr val="tx1"/>
                          </a:solidFill>
                          <a:latin typeface="Calibri (本文)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民</a:t>
                      </a:r>
                      <a:r>
                        <a:rPr sz="2000" spc="-660" dirty="0">
                          <a:solidFill>
                            <a:schemeClr val="tx1"/>
                          </a:solidFill>
                          <a:latin typeface="Calibri (本文)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國</a:t>
                      </a:r>
                      <a:r>
                        <a:rPr sz="2000" spc="-665" dirty="0">
                          <a:solidFill>
                            <a:schemeClr val="tx1"/>
                          </a:solidFill>
                          <a:latin typeface="Calibri (本文)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防</a:t>
                      </a:r>
                      <a:r>
                        <a:rPr sz="2000" spc="-660" dirty="0">
                          <a:solidFill>
                            <a:schemeClr val="tx1"/>
                          </a:solidFill>
                          <a:latin typeface="Calibri (本文)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教</a:t>
                      </a:r>
                      <a:r>
                        <a:rPr sz="2000" spc="-640" dirty="0">
                          <a:solidFill>
                            <a:schemeClr val="tx1"/>
                          </a:solidFill>
                          <a:latin typeface="Calibri (本文)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Calibri (本文)"/>
                        </a:rPr>
                        <a:t>育 </a:t>
                      </a:r>
                      <a:r>
                        <a:rPr sz="2000" spc="185" dirty="0" err="1">
                          <a:solidFill>
                            <a:schemeClr val="tx1"/>
                          </a:solidFill>
                          <a:latin typeface="Calibri (本文)"/>
                        </a:rPr>
                        <a:t>軍</a:t>
                      </a:r>
                      <a:r>
                        <a:rPr sz="2000" spc="190" dirty="0" err="1">
                          <a:solidFill>
                            <a:schemeClr val="tx1"/>
                          </a:solidFill>
                          <a:latin typeface="Calibri (本文)"/>
                        </a:rPr>
                        <a:t>事訓</a:t>
                      </a:r>
                      <a:r>
                        <a:rPr sz="2000" spc="220" dirty="0" err="1">
                          <a:solidFill>
                            <a:schemeClr val="tx1"/>
                          </a:solidFill>
                          <a:latin typeface="Calibri (本文)"/>
                        </a:rPr>
                        <a:t>練</a:t>
                      </a:r>
                      <a:r>
                        <a:rPr sz="2000" spc="150" dirty="0" smtClean="0">
                          <a:solidFill>
                            <a:schemeClr val="tx1"/>
                          </a:solidFill>
                          <a:latin typeface="Calibri (本文)"/>
                        </a:rPr>
                        <a:t>-</a:t>
                      </a:r>
                      <a:endParaRPr lang="en-US" sz="2000" spc="150" dirty="0" smtClean="0">
                        <a:solidFill>
                          <a:schemeClr val="tx1"/>
                        </a:solidFill>
                        <a:latin typeface="Calibri (本文)"/>
                      </a:endParaRPr>
                    </a:p>
                    <a:p>
                      <a:pPr marL="12065" algn="ctr">
                        <a:lnSpc>
                          <a:spcPct val="79500"/>
                        </a:lnSpc>
                      </a:pPr>
                      <a:r>
                        <a:rPr lang="zh-TW" altLang="en-US" sz="2000" spc="210" dirty="0" smtClean="0">
                          <a:solidFill>
                            <a:schemeClr val="tx1"/>
                          </a:solidFill>
                          <a:latin typeface="Calibri (本文)"/>
                        </a:rPr>
                        <a:t>國際</a:t>
                      </a:r>
                      <a:r>
                        <a:rPr lang="zh-TW" altLang="en-US" sz="2000" spc="210" dirty="0" smtClean="0">
                          <a:solidFill>
                            <a:schemeClr val="tx1"/>
                          </a:solidFill>
                          <a:latin typeface="Calibri (本文)"/>
                        </a:rPr>
                        <a:t>情勢</a:t>
                      </a:r>
                      <a:endParaRPr sz="2000" dirty="0">
                        <a:solidFill>
                          <a:schemeClr val="tx1"/>
                        </a:solidFill>
                        <a:latin typeface="Calibri (本文)"/>
                        <a:cs typeface="Noto Sans Mono CJK JP Regular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26034" marR="0" indent="0" algn="l" defTabSz="914400" eaLnBrk="1" fontAlgn="auto" latinLnBrk="0" hangingPunct="1">
                        <a:lnSpc>
                          <a:spcPct val="79500"/>
                        </a:lnSpc>
                        <a:spcBef>
                          <a:spcPts val="91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spc="285" dirty="0" smtClean="0">
                          <a:solidFill>
                            <a:schemeClr val="tx1"/>
                          </a:solidFill>
                          <a:latin typeface="Calibri (本文)"/>
                          <a:ea typeface="+mn-ea"/>
                          <a:cs typeface="+mn-cs"/>
                        </a:rPr>
                        <a:t>區域安全           </a:t>
                      </a:r>
                      <a:r>
                        <a:rPr lang="zh-TW" altLang="en-US" sz="2000" spc="285" dirty="0" smtClean="0">
                          <a:solidFill>
                            <a:schemeClr val="tx1"/>
                          </a:solidFill>
                          <a:latin typeface="Calibri (本文)"/>
                          <a:ea typeface="+mn-ea"/>
                          <a:cs typeface="+mn-cs"/>
                        </a:rPr>
                        <a:t>    亞太</a:t>
                      </a:r>
                      <a:r>
                        <a:rPr lang="zh-TW" altLang="en-US" sz="2000" spc="285" dirty="0" smtClean="0">
                          <a:solidFill>
                            <a:schemeClr val="tx1"/>
                          </a:solidFill>
                          <a:latin typeface="Calibri (本文)"/>
                          <a:ea typeface="+mn-ea"/>
                          <a:cs typeface="+mn-cs"/>
                        </a:rPr>
                        <a:t>重要安全議題               國際重要安全議題               敵情教育及兩岸情勢</a:t>
                      </a:r>
                      <a:endParaRPr lang="en-US" altLang="zh-TW" sz="2000" spc="285" dirty="0" smtClean="0">
                        <a:solidFill>
                          <a:schemeClr val="tx1"/>
                        </a:solidFill>
                        <a:latin typeface="Calibri (本文)"/>
                        <a:ea typeface="+mn-ea"/>
                        <a:cs typeface="+mn-cs"/>
                      </a:endParaRPr>
                    </a:p>
                  </a:txBody>
                  <a:tcPr marL="0" marR="0" marT="116839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2000" spc="10" dirty="0" err="1" smtClean="0">
                          <a:solidFill>
                            <a:schemeClr val="tx1"/>
                          </a:solidFill>
                          <a:latin typeface="Calibri (本文)"/>
                        </a:rPr>
                        <a:t>選</a:t>
                      </a:r>
                      <a:r>
                        <a:rPr sz="2000" spc="-10" dirty="0" err="1" smtClean="0">
                          <a:solidFill>
                            <a:schemeClr val="tx1"/>
                          </a:solidFill>
                          <a:latin typeface="Calibri (本文)"/>
                        </a:rPr>
                        <a:t>修</a:t>
                      </a:r>
                      <a:endParaRPr sz="2000" dirty="0">
                        <a:solidFill>
                          <a:schemeClr val="tx1"/>
                        </a:solidFill>
                        <a:latin typeface="Calibri (本文)"/>
                        <a:cs typeface="Noto Sans Mono CJK JP Regular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FF0000"/>
                          </a:solidFill>
                          <a:latin typeface="Calibri (本文)"/>
                        </a:rPr>
                        <a:t>0</a:t>
                      </a:r>
                      <a:endParaRPr sz="2000" dirty="0">
                        <a:solidFill>
                          <a:srgbClr val="FF0000"/>
                        </a:solidFill>
                        <a:latin typeface="Calibri (本文)"/>
                        <a:cs typeface="Noto Sans Mono CJK JP Regular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</a:pPr>
                      <a:r>
                        <a:rPr sz="2000" spc="10" dirty="0" err="1" smtClean="0">
                          <a:solidFill>
                            <a:srgbClr val="FF0000"/>
                          </a:solidFill>
                          <a:latin typeface="Calibri (本文)"/>
                        </a:rPr>
                        <a:t>兩</a:t>
                      </a:r>
                      <a:r>
                        <a:rPr sz="2000" spc="-10" dirty="0" err="1" smtClean="0">
                          <a:solidFill>
                            <a:srgbClr val="FF0000"/>
                          </a:solidFill>
                          <a:latin typeface="Calibri (本文)"/>
                        </a:rPr>
                        <a:t>天</a:t>
                      </a:r>
                      <a:endParaRPr sz="2000" dirty="0">
                        <a:solidFill>
                          <a:srgbClr val="FF0000"/>
                        </a:solidFill>
                        <a:latin typeface="Calibri (本文)"/>
                        <a:cs typeface="Droid Sans Fallback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</a:pPr>
                      <a:r>
                        <a:rPr sz="2000" spc="35" dirty="0" smtClean="0">
                          <a:solidFill>
                            <a:schemeClr val="tx1"/>
                          </a:solidFill>
                          <a:latin typeface="Calibri (本文)"/>
                        </a:rPr>
                        <a:t>一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Calibri (本文)"/>
                        </a:rPr>
                        <a:t>(8-9</a:t>
                      </a:r>
                      <a:r>
                        <a:rPr sz="2000" dirty="0" smtClean="0">
                          <a:solidFill>
                            <a:schemeClr val="tx1"/>
                          </a:solidFill>
                          <a:latin typeface="Calibri (本文)"/>
                        </a:rPr>
                        <a:t>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alibri (本文)"/>
                      </a:endParaRPr>
                    </a:p>
                    <a:p>
                      <a:pPr marL="29845" algn="ctr">
                        <a:lnSpc>
                          <a:spcPct val="100000"/>
                        </a:lnSpc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Calibri (本文)"/>
                          <a:cs typeface="Times New Roman"/>
                        </a:rPr>
                        <a:t>第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Calibri (本文)"/>
                          <a:cs typeface="Times New Roman"/>
                        </a:rPr>
                        <a:t>2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Calibri (本文)"/>
                          <a:cs typeface="Times New Roman"/>
                        </a:rPr>
                        <a:t>學期</a:t>
                      </a:r>
                      <a:endParaRPr sz="2000" dirty="0">
                        <a:solidFill>
                          <a:schemeClr val="tx1"/>
                        </a:solidFill>
                        <a:latin typeface="Calibri (本文)"/>
                        <a:cs typeface="Times New Roman"/>
                      </a:endParaRPr>
                    </a:p>
                  </a:txBody>
                  <a:tcPr marL="0" marR="0" marT="444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900" y="2257425"/>
            <a:ext cx="7538084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8680" marR="864235" algn="ctr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chemeClr val="tx2">
                    <a:lumMod val="50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軍訓室歡迎你！ 有問題請來電</a:t>
            </a:r>
          </a:p>
          <a:p>
            <a:pPr algn="ctr">
              <a:lnSpc>
                <a:spcPct val="100000"/>
              </a:lnSpc>
            </a:pPr>
            <a:r>
              <a:rPr sz="6000" dirty="0">
                <a:solidFill>
                  <a:schemeClr val="tx2">
                    <a:lumMod val="50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04-2218-3293</a:t>
            </a:r>
            <a:r>
              <a:rPr sz="6000" spc="-110" dirty="0">
                <a:solidFill>
                  <a:schemeClr val="tx2">
                    <a:lumMod val="50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 </a:t>
            </a:r>
            <a:r>
              <a:rPr lang="zh-TW" altLang="en-US" sz="6000" dirty="0" smtClean="0">
                <a:solidFill>
                  <a:schemeClr val="tx2">
                    <a:lumMod val="50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郭</a:t>
            </a:r>
            <a:r>
              <a:rPr sz="6000" dirty="0" err="1" smtClean="0">
                <a:solidFill>
                  <a:schemeClr val="tx2">
                    <a:lumMod val="50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教官</a:t>
            </a:r>
            <a:endParaRPr sz="6000" dirty="0">
              <a:solidFill>
                <a:schemeClr val="tx2">
                  <a:lumMod val="50000"/>
                </a:schemeClr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128</Words>
  <Application>Microsoft Office PowerPoint</Application>
  <PresentationFormat>自訂</PresentationFormat>
  <Paragraphs>38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Calibri (本文)</vt:lpstr>
      <vt:lpstr>Droid Sans Fallback</vt:lpstr>
      <vt:lpstr>Noto Sans Mono CJK JP Regular</vt:lpstr>
      <vt:lpstr>華康勘亭流</vt:lpstr>
      <vt:lpstr>新細明體</vt:lpstr>
      <vt:lpstr>標楷體</vt:lpstr>
      <vt:lpstr>Calibri</vt:lpstr>
      <vt:lpstr>Times New Roman</vt:lpstr>
      <vt:lpstr>Office Theme</vt:lpstr>
      <vt:lpstr>全民國防教育軍事訓練課程說明</vt:lpstr>
      <vt:lpstr>PowerPoint 簡報</vt:lpstr>
      <vt:lpstr>PowerPoint 簡報</vt:lpstr>
      <vt:lpstr>軍訓室歡迎你！ 有問題請來電 04-2218-3293 郭教官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全民國防教育軍事訓練課程說明</dc:title>
  <dc:creator>user</dc:creator>
  <cp:lastModifiedBy>user</cp:lastModifiedBy>
  <cp:revision>11</cp:revision>
  <cp:lastPrinted>2020-07-20T06:56:28Z</cp:lastPrinted>
  <dcterms:created xsi:type="dcterms:W3CDTF">2019-07-19T03:53:13Z</dcterms:created>
  <dcterms:modified xsi:type="dcterms:W3CDTF">2021-07-29T01:02:01Z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2017-07-21T00:00:00Z</vt:filetime>
  </property>
  <property fmtid="{D5CDD505-2E9C-101B-9397-08002B2CF9AE}" pid="3" name="Creator">
    <vt:lpwstr>PDF Architect 4</vt:lpwstr>
  </property>
  <property fmtid="{D5CDD505-2E9C-101B-9397-08002B2CF9AE}" pid="4" name="LastSaved">
    <vt:filetime>2019-07-19T00:00:00Z</vt:filetime>
  </property>
</Properties>
</file>