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89" r:id="rId4"/>
    <p:sldId id="258" r:id="rId5"/>
    <p:sldId id="259" r:id="rId6"/>
    <p:sldId id="264" r:id="rId7"/>
    <p:sldId id="277" r:id="rId8"/>
    <p:sldId id="278" r:id="rId9"/>
    <p:sldId id="268" r:id="rId10"/>
    <p:sldId id="284" r:id="rId11"/>
    <p:sldId id="270" r:id="rId12"/>
    <p:sldId id="285" r:id="rId13"/>
    <p:sldId id="261" r:id="rId14"/>
    <p:sldId id="262" r:id="rId15"/>
    <p:sldId id="263" r:id="rId16"/>
    <p:sldId id="286" r:id="rId17"/>
    <p:sldId id="274" r:id="rId18"/>
    <p:sldId id="275" r:id="rId19"/>
    <p:sldId id="276" r:id="rId20"/>
    <p:sldId id="287" r:id="rId21"/>
  </p:sldIdLst>
  <p:sldSz cx="12192000" cy="6858000"/>
  <p:notesSz cx="6858000" cy="9144000"/>
  <p:embeddedFontLst>
    <p:embeddedFont>
      <p:font typeface="芫荽 0.94" pitchFamily="2" charset="-12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源泉圓體 H" panose="020B0A00000000000000" pitchFamily="34" charset="-12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7E9"/>
    <a:srgbClr val="4177DE"/>
    <a:srgbClr val="306CD7"/>
    <a:srgbClr val="135BCA"/>
    <a:srgbClr val="165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612" y="84"/>
      </p:cViewPr>
      <p:guideLst>
        <p:guide orient="horz" pos="19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11A3-5D4D-4229-B6BA-5BB7A94EA537}" type="datetimeFigureOut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6A16-15C2-4835-8889-DEB8CD7CA1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22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96E-DB84-4F28-A8BF-200F9BA0A395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3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5E75-E769-41B9-8BDE-A251C63CD7EE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4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C920-AE09-4E99-BBFF-39D12B84540D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1EE4-116B-4D75-808C-1382D2A363C6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332-C166-460E-A593-AED677180577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48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624E-3E7B-4EAA-B6CD-90B9ADD7DD5B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7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997A-E5DD-4B75-85A4-A7429DB02BEA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49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 rot="18439375">
            <a:off x="11408665" y="5183526"/>
            <a:ext cx="573576" cy="900456"/>
            <a:chOff x="11205557" y="5656682"/>
            <a:chExt cx="573576" cy="900456"/>
          </a:xfrm>
        </p:grpSpPr>
        <p:sp>
          <p:nvSpPr>
            <p:cNvPr id="12" name="圓角矩形 11"/>
            <p:cNvSpPr/>
            <p:nvPr/>
          </p:nvSpPr>
          <p:spPr>
            <a:xfrm>
              <a:off x="11205557" y="5656682"/>
              <a:ext cx="573576" cy="900456"/>
            </a:xfrm>
            <a:prstGeom prst="roundRect">
              <a:avLst>
                <a:gd name="adj" fmla="val 48026"/>
              </a:avLst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拱形 12"/>
            <p:cNvSpPr/>
            <p:nvPr/>
          </p:nvSpPr>
          <p:spPr>
            <a:xfrm rot="10800000">
              <a:off x="11232355" y="5942013"/>
              <a:ext cx="531020" cy="68262"/>
            </a:xfrm>
            <a:prstGeom prst="blockArc">
              <a:avLst>
                <a:gd name="adj1" fmla="val 11027621"/>
                <a:gd name="adj2" fmla="val 21440770"/>
                <a:gd name="adj3" fmla="val 0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11492345" y="5690814"/>
              <a:ext cx="0" cy="31946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11440389" y="5723357"/>
              <a:ext cx="103912" cy="175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3458-0886-4892-9153-3682FCCA47EB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1353799" y="5533293"/>
            <a:ext cx="642469" cy="365125"/>
          </a:xfrm>
        </p:spPr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4166C4-6195-46F9-9D90-205FE01AE4E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295400" y="323851"/>
            <a:ext cx="9620250" cy="5810942"/>
            <a:chOff x="1127760" y="374073"/>
            <a:chExt cx="9951720" cy="5760719"/>
          </a:xfrm>
        </p:grpSpPr>
        <p:sp>
          <p:nvSpPr>
            <p:cNvPr id="7" name="梯形 6"/>
            <p:cNvSpPr/>
            <p:nvPr/>
          </p:nvSpPr>
          <p:spPr>
            <a:xfrm>
              <a:off x="5303520" y="5753792"/>
              <a:ext cx="1604008" cy="186817"/>
            </a:xfrm>
            <a:prstGeom prst="trapezoid">
              <a:avLst>
                <a:gd name="adj" fmla="val 30011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67076" y="407007"/>
              <a:ext cx="9876899" cy="5338470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27760" y="374073"/>
              <a:ext cx="9951720" cy="5407505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梯形 9"/>
            <p:cNvSpPr/>
            <p:nvPr/>
          </p:nvSpPr>
          <p:spPr>
            <a:xfrm>
              <a:off x="4687547" y="5940609"/>
              <a:ext cx="2816905" cy="194183"/>
            </a:xfrm>
            <a:prstGeom prst="trapezoid">
              <a:avLst>
                <a:gd name="adj" fmla="val 96788"/>
              </a:avLst>
            </a:prstGeom>
            <a:gradFill flip="none" rotWithShape="1">
              <a:gsLst>
                <a:gs pos="0">
                  <a:schemeClr val="bg2">
                    <a:lumMod val="50000"/>
                    <a:tint val="66000"/>
                    <a:satMod val="160000"/>
                  </a:schemeClr>
                </a:gs>
                <a:gs pos="50000">
                  <a:schemeClr val="bg2">
                    <a:lumMod val="50000"/>
                    <a:tint val="44500"/>
                    <a:satMod val="160000"/>
                  </a:schemeClr>
                </a:gs>
                <a:gs pos="100000">
                  <a:schemeClr val="bg2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89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FFF3-1367-4EFD-B4E5-8F8362473EAA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5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D978-EF98-4E85-8B13-9F5A98ED7E14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10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5BE1-757B-4F68-A1CA-1A5E456DE2C2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5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A844-046E-4CA3-972D-0FF065A60685}" type="datetime1">
              <a:rPr lang="zh-TW" altLang="en-US" smtClean="0"/>
              <a:t>2024/4/26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66C4-6195-46F9-9D90-205FE01AE4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1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.ntcu.edu.tw/front/income/news.php?ID=bnRjdV9yZWNydWl0JmluY29tZQ==&amp;Sn=5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3/index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3/dataupload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dpt.ntcu.edu.tw/recruit/signup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dpt.ntcu.edu.tw/recruit/signup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s.ntcu.edu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.ntcu.edu.tw/timeline/timeline.php?Sn=1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.ntcu.edu.tw/front/income/news.php?ID=bnRjdV9yZWNydWl0JmluY29tZQ==&amp;Sn=55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5469" y="1612814"/>
            <a:ext cx="10001062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源泉圓體 H" panose="020B0A00000000000000" pitchFamily="34" charset="-120"/>
                <a:ea typeface="源泉圓體 H" panose="020B0A00000000000000" pitchFamily="34" charset="-120"/>
              </a:rPr>
              <a:t>申請入學</a:t>
            </a:r>
            <a:r>
              <a:rPr lang="en-US" altLang="zh-TW" dirty="0" smtClean="0">
                <a:latin typeface="源泉圓體 H" panose="020B0A00000000000000" pitchFamily="34" charset="-120"/>
                <a:ea typeface="源泉圓體 H" panose="020B0A00000000000000" pitchFamily="34" charset="-120"/>
              </a:rPr>
              <a:t/>
            </a:r>
            <a:br>
              <a:rPr lang="en-US" altLang="zh-TW" dirty="0" smtClean="0">
                <a:latin typeface="源泉圓體 H" panose="020B0A00000000000000" pitchFamily="34" charset="-120"/>
                <a:ea typeface="源泉圓體 H" panose="020B0A00000000000000" pitchFamily="34" charset="-120"/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H" panose="020B0A00000000000000" pitchFamily="34" charset="-120"/>
                <a:ea typeface="源泉圓體 H" panose="020B0A00000000000000" pitchFamily="34" charset="-120"/>
              </a:rPr>
              <a:t>考試資訊指引 </a:t>
            </a:r>
            <a:r>
              <a:rPr lang="zh-TW" altLang="en-US" dirty="0" smtClean="0">
                <a:latin typeface="源泉圓體 H" panose="020B0A00000000000000" pitchFamily="34" charset="-120"/>
                <a:ea typeface="源泉圓體 H" panose="020B0A00000000000000" pitchFamily="34" charset="-120"/>
              </a:rPr>
              <a:t>及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H" panose="020B0A00000000000000" pitchFamily="34" charset="-120"/>
                <a:ea typeface="源泉圓體 H" panose="020B0A00000000000000" pitchFamily="34" charset="-120"/>
              </a:rPr>
              <a:t>系統操作教學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524000" y="272243"/>
            <a:ext cx="9144000" cy="502921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H" panose="020B0A00000000000000" pitchFamily="34" charset="-120"/>
                <a:ea typeface="源泉圓體 H" panose="020B0A00000000000000" pitchFamily="34" charset="-120"/>
              </a:rPr>
              <a:t>國 立 臺 中 教 育 大 學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9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46" y="340822"/>
            <a:ext cx="390289" cy="3657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52000" pressure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82" y="4721629"/>
            <a:ext cx="2025361" cy="18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再回到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招生資訊網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，點選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本校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113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學年度「申請入學」第二階段甄試重要資訊及審查資料準備指引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548301" y="3294292"/>
            <a:ext cx="737925" cy="737925"/>
            <a:chOff x="698220" y="1950643"/>
            <a:chExt cx="737925" cy="737925"/>
          </a:xfrm>
        </p:grpSpPr>
        <p:sp>
          <p:nvSpPr>
            <p:cNvPr id="10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0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進入頁面後，本校已將</a:t>
            </a:r>
            <a:r>
              <a:rPr lang="zh-TW" altLang="en-US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各學系書面審查資料準備指引及相關資訊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彙整成表，以利各考生查找有興趣之學系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798057" y="4204691"/>
            <a:ext cx="737925" cy="737925"/>
            <a:chOff x="698220" y="1950643"/>
            <a:chExt cx="737925" cy="737925"/>
          </a:xfrm>
        </p:grpSpPr>
        <p:sp>
          <p:nvSpPr>
            <p:cNvPr id="14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22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欲上傳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審查資料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，亦可於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申請入學第二階段甄試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頁面之期程表中點選畫面中連結網址。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 rot="19478985" flipH="1">
            <a:off x="8321238" y="3290679"/>
            <a:ext cx="737925" cy="737925"/>
            <a:chOff x="698220" y="1950643"/>
            <a:chExt cx="737925" cy="737925"/>
          </a:xfrm>
        </p:grpSpPr>
        <p:sp>
          <p:nvSpPr>
            <p:cNvPr id="9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大學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甄試入學委員會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網站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後，點選下方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申請入學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欄位。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 rot="19767790">
            <a:off x="3921254" y="4195904"/>
            <a:ext cx="737925" cy="737925"/>
            <a:chOff x="698220" y="1950643"/>
            <a:chExt cx="737925" cy="737925"/>
          </a:xfrm>
        </p:grpSpPr>
        <p:sp>
          <p:nvSpPr>
            <p:cNvPr id="10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”113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申請入學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頁面後，點選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審查資料上傳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欄位。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 rot="2281567" flipH="1">
            <a:off x="6083308" y="2487599"/>
            <a:ext cx="737925" cy="737925"/>
            <a:chOff x="698220" y="1950643"/>
            <a:chExt cx="737925" cy="737925"/>
          </a:xfrm>
        </p:grpSpPr>
        <p:sp>
          <p:nvSpPr>
            <p:cNvPr id="10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02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點選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網路上傳審查資料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即可上傳相關資料，還請注意上傳開放時間及截止日期。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 rot="2574378" flipH="1">
            <a:off x="5727037" y="4141584"/>
            <a:ext cx="737925" cy="737925"/>
            <a:chOff x="698220" y="1950643"/>
            <a:chExt cx="737925" cy="737925"/>
          </a:xfrm>
        </p:grpSpPr>
        <p:sp>
          <p:nvSpPr>
            <p:cNvPr id="10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56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2450" y="6133124"/>
            <a:ext cx="11354566" cy="591525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欲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報名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en-US" altLang="zh-TW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113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大學申請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入學第二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階段指定項目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甄試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，亦可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於</a:t>
            </a:r>
            <a:r>
              <a:rPr lang="en-US" altLang="zh-TW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申請入學第二階段甄試</a:t>
            </a:r>
            <a:r>
              <a:rPr lang="en-US" altLang="zh-TW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頁面之期程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表找到連結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544309" y="2454287"/>
            <a:ext cx="636104" cy="1188233"/>
            <a:chOff x="10649722" y="2524125"/>
            <a:chExt cx="636104" cy="1188233"/>
          </a:xfrm>
        </p:grpSpPr>
        <p:sp>
          <p:nvSpPr>
            <p:cNvPr id="11" name="向下箭號 10"/>
            <p:cNvSpPr/>
            <p:nvPr/>
          </p:nvSpPr>
          <p:spPr>
            <a:xfrm>
              <a:off x="10649722" y="2827775"/>
              <a:ext cx="636104" cy="88458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812413" y="2657475"/>
              <a:ext cx="314325" cy="11464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812413" y="2524125"/>
              <a:ext cx="314325" cy="7769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98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3.7037E-7 L 8.33333E-7 0.187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2450" y="6134792"/>
            <a:ext cx="113545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將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申請入學第二階段甄試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頁面往下拉，可以找到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113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大學申請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入學第二階段指定項目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甄試招生報名網址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 rot="1429625">
            <a:off x="5442235" y="3951460"/>
            <a:ext cx="737925" cy="737925"/>
            <a:chOff x="698220" y="1950643"/>
            <a:chExt cx="737925" cy="737925"/>
          </a:xfrm>
        </p:grpSpPr>
        <p:sp>
          <p:nvSpPr>
            <p:cNvPr id="12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7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“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招生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報名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系統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頁面後，若仍尚未上傳過資料，則點選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首次填寫報名資料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。</a:t>
            </a:r>
          </a:p>
        </p:txBody>
      </p:sp>
      <p:grpSp>
        <p:nvGrpSpPr>
          <p:cNvPr id="9" name="群組 8"/>
          <p:cNvGrpSpPr/>
          <p:nvPr/>
        </p:nvGrpSpPr>
        <p:grpSpPr>
          <a:xfrm rot="19873942" flipH="1">
            <a:off x="6497718" y="1784758"/>
            <a:ext cx="737925" cy="737925"/>
            <a:chOff x="698220" y="1950643"/>
            <a:chExt cx="737925" cy="737925"/>
          </a:xfrm>
        </p:grpSpPr>
        <p:sp>
          <p:nvSpPr>
            <p:cNvPr id="10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88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“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填寫資料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頁面後，請詳閱隱私權保護宣告，並填寫相關報名資料，填寫完還請記得檢查確認。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6" y="717550"/>
            <a:ext cx="9282064" cy="4702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8196" y="1062702"/>
            <a:ext cx="9087197" cy="10231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源泉圓體 H" panose="020B0A00000000000000" pitchFamily="34" charset="-120"/>
                <a:ea typeface="源泉圓體 H" panose="020B0A00000000000000" pitchFamily="34" charset="-120"/>
              </a:rPr>
              <a:t>操作教學大綱</a:t>
            </a:r>
            <a:endParaRPr lang="zh-TW" altLang="en-US" sz="3600" dirty="0"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2575" y="1861831"/>
            <a:ext cx="89182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國立臺中教育大學</a:t>
            </a:r>
            <a:r>
              <a:rPr lang="en-US" altLang="zh-TW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113</a:t>
            </a: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學年度「申請入學</a:t>
            </a: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」第二</a:t>
            </a: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階段</a:t>
            </a: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甄試　日程表</a:t>
            </a:r>
            <a:endParaRPr lang="en-US" altLang="zh-TW" sz="2000" dirty="0" smtClean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國立臺中教育大學</a:t>
            </a:r>
            <a:r>
              <a:rPr lang="en-US" altLang="zh-TW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113</a:t>
            </a: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學年度申請入學考生</a:t>
            </a: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須知</a:t>
            </a:r>
            <a:endParaRPr lang="en-US" altLang="zh-TW" sz="2000" dirty="0" smtClean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各學系書面審查資料準備指引及相關資訊</a:t>
            </a:r>
            <a:endParaRPr lang="en-US" altLang="zh-TW" sz="2000" dirty="0" smtClean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審查資料網路上傳</a:t>
            </a:r>
            <a:endParaRPr lang="en-US" altLang="zh-TW" sz="2000" dirty="0" smtClean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報名</a:t>
            </a:r>
            <a:r>
              <a:rPr lang="en-US" altLang="zh-TW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113</a:t>
            </a: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大學</a:t>
            </a: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申請入學</a:t>
            </a:r>
            <a:r>
              <a:rPr lang="zh-TW" altLang="en-US" sz="2000" dirty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第二階段指定項目</a:t>
            </a:r>
            <a:r>
              <a:rPr lang="zh-TW" altLang="en-US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甄試</a:t>
            </a:r>
            <a:endParaRPr lang="en-US" altLang="zh-TW" sz="2000" dirty="0" smtClean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883761" y="193885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P.2</a:t>
            </a:r>
            <a:endParaRPr lang="zh-TW" altLang="en-US" sz="2000" dirty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883761" y="376293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P.15</a:t>
            </a:r>
            <a:endParaRPr lang="zh-TW" altLang="en-US" sz="2000" dirty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83761" y="239487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P.5</a:t>
            </a:r>
            <a:endParaRPr lang="zh-TW" altLang="en-US" sz="2000" dirty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883761" y="285089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P.9</a:t>
            </a:r>
            <a:endParaRPr lang="zh-TW" altLang="en-US" sz="2000" dirty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883761" y="330691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芫荽 0.94" pitchFamily="2" charset="-120"/>
                <a:ea typeface="芫荽 0.94" pitchFamily="2" charset="-120"/>
                <a:cs typeface="芫荽 0.94" pitchFamily="2" charset="-120"/>
              </a:rPr>
              <a:t>P.11</a:t>
            </a:r>
            <a:endParaRPr lang="zh-TW" altLang="en-US" sz="2000" dirty="0">
              <a:latin typeface="芫荽 0.94" pitchFamily="2" charset="-120"/>
              <a:ea typeface="芫荽 0.94" pitchFamily="2" charset="-120"/>
              <a:cs typeface="芫荽 0.94" pitchFamily="2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9360131" y="2237965"/>
            <a:ext cx="47738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7323513" y="2695165"/>
            <a:ext cx="251400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633556" y="3144745"/>
            <a:ext cx="320396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073236" y="3632425"/>
            <a:ext cx="576428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7065818" y="4066765"/>
            <a:ext cx="277170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6642" r="1162" b="6783"/>
          <a:stretch/>
        </p:blipFill>
        <p:spPr>
          <a:xfrm>
            <a:off x="1351273" y="375393"/>
            <a:ext cx="9511200" cy="53422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6860" y="4957044"/>
            <a:ext cx="9365746" cy="506954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cs typeface="芫荽 0.94" pitchFamily="2" charset="-120"/>
              </a:rPr>
              <a:t>預祝各位考生金榜題名、蟾宮折桂。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865" y="5533293"/>
            <a:ext cx="642469" cy="365125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1273" y="375393"/>
            <a:ext cx="9511200" cy="5349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27" y="3690856"/>
            <a:ext cx="4847746" cy="48477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r="19982" b="37736"/>
          <a:stretch/>
        </p:blipFill>
        <p:spPr>
          <a:xfrm>
            <a:off x="3594100" y="536413"/>
            <a:ext cx="4965700" cy="66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 rot="1536968" flipH="1">
            <a:off x="6857473" y="1458429"/>
            <a:ext cx="737925" cy="737925"/>
            <a:chOff x="698220" y="1950643"/>
            <a:chExt cx="737925" cy="737925"/>
          </a:xfrm>
        </p:grpSpPr>
        <p:sp>
          <p:nvSpPr>
            <p:cNvPr id="11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首先，上網搜尋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“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國立臺中教育大學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。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來到學校首頁後，點選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招生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，進入本校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4"/>
              </a:rPr>
              <a:t>招生資訊網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46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“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招生資訊網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後，點選下方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國立臺中教育大學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113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學年度「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申請入學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」　第二階段甄試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00" y="4351599"/>
            <a:ext cx="737925" cy="73792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02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1050" y="6130556"/>
            <a:ext cx="10897366" cy="594093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來到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申請入學第二階段甄試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頁面後，將網頁往下拉以查看完整期程表。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489865" y="2590800"/>
            <a:ext cx="636104" cy="1188233"/>
            <a:chOff x="10649722" y="2524125"/>
            <a:chExt cx="636104" cy="1188233"/>
          </a:xfrm>
        </p:grpSpPr>
        <p:sp>
          <p:nvSpPr>
            <p:cNvPr id="5" name="向下箭號 4"/>
            <p:cNvSpPr/>
            <p:nvPr/>
          </p:nvSpPr>
          <p:spPr>
            <a:xfrm>
              <a:off x="10649722" y="2827775"/>
              <a:ext cx="636104" cy="88458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812413" y="2657475"/>
              <a:ext cx="314325" cy="11464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12413" y="2524125"/>
              <a:ext cx="314325" cy="7769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20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3.7037E-7 L 8.33333E-7 0.187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欲查詢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指定項目甄試考生須知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，可點選右方連結網址。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 rot="19509855" flipH="1">
            <a:off x="8339344" y="2403524"/>
            <a:ext cx="737925" cy="737925"/>
            <a:chOff x="698220" y="1950643"/>
            <a:chExt cx="737925" cy="737925"/>
          </a:xfrm>
        </p:grpSpPr>
        <p:sp>
          <p:nvSpPr>
            <p:cNvPr id="10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0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點選連結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網址後，將導回本校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”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招生資訊網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“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，點選下方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學士班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以查看相關公告資訊。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 rot="3170807">
            <a:off x="2168215" y="4464559"/>
            <a:ext cx="737925" cy="737925"/>
            <a:chOff x="698220" y="1950643"/>
            <a:chExt cx="737925" cy="737925"/>
          </a:xfrm>
        </p:grpSpPr>
        <p:sp>
          <p:nvSpPr>
            <p:cNvPr id="9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6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將網頁往下滑，點選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國立臺中教育大學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113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學年度「</a:t>
            </a:r>
            <a:r>
              <a:rPr lang="zh-TW" altLang="en-US" dirty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申請入學</a:t>
            </a:r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  <a:hlinkClick r:id="rId3"/>
              </a:rPr>
              <a:t>」第二階段甄試考生須知</a:t>
            </a:r>
            <a:r>
              <a:rPr lang="en-US" altLang="zh-TW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endParaRPr lang="zh-TW" altLang="en-US" dirty="0">
              <a:solidFill>
                <a:srgbClr val="00206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529251" y="2946543"/>
            <a:ext cx="737925" cy="737925"/>
            <a:chOff x="698220" y="1950643"/>
            <a:chExt cx="737925" cy="737925"/>
          </a:xfrm>
        </p:grpSpPr>
        <p:sp>
          <p:nvSpPr>
            <p:cNvPr id="12" name="矩形 3"/>
            <p:cNvSpPr/>
            <p:nvPr/>
          </p:nvSpPr>
          <p:spPr>
            <a:xfrm>
              <a:off x="804862" y="2106378"/>
              <a:ext cx="597694" cy="432033"/>
            </a:xfrm>
            <a:custGeom>
              <a:avLst/>
              <a:gdLst>
                <a:gd name="connsiteX0" fmla="*/ 0 w 354806"/>
                <a:gd name="connsiteY0" fmla="*/ 0 h 290512"/>
                <a:gd name="connsiteX1" fmla="*/ 354806 w 354806"/>
                <a:gd name="connsiteY1" fmla="*/ 0 h 290512"/>
                <a:gd name="connsiteX2" fmla="*/ 354806 w 354806"/>
                <a:gd name="connsiteY2" fmla="*/ 290512 h 290512"/>
                <a:gd name="connsiteX3" fmla="*/ 0 w 354806"/>
                <a:gd name="connsiteY3" fmla="*/ 290512 h 290512"/>
                <a:gd name="connsiteX4" fmla="*/ 0 w 354806"/>
                <a:gd name="connsiteY4" fmla="*/ 0 h 290512"/>
                <a:gd name="connsiteX0" fmla="*/ 2382 w 357188"/>
                <a:gd name="connsiteY0" fmla="*/ 0 h 290512"/>
                <a:gd name="connsiteX1" fmla="*/ 357188 w 357188"/>
                <a:gd name="connsiteY1" fmla="*/ 0 h 290512"/>
                <a:gd name="connsiteX2" fmla="*/ 357188 w 357188"/>
                <a:gd name="connsiteY2" fmla="*/ 290512 h 290512"/>
                <a:gd name="connsiteX3" fmla="*/ 0 w 357188"/>
                <a:gd name="connsiteY3" fmla="*/ 271462 h 290512"/>
                <a:gd name="connsiteX4" fmla="*/ 2382 w 357188"/>
                <a:gd name="connsiteY4" fmla="*/ 0 h 290512"/>
                <a:gd name="connsiteX0" fmla="*/ 2382 w 357188"/>
                <a:gd name="connsiteY0" fmla="*/ 0 h 302418"/>
                <a:gd name="connsiteX1" fmla="*/ 357188 w 357188"/>
                <a:gd name="connsiteY1" fmla="*/ 0 h 302418"/>
                <a:gd name="connsiteX2" fmla="*/ 326232 w 357188"/>
                <a:gd name="connsiteY2" fmla="*/ 302418 h 302418"/>
                <a:gd name="connsiteX3" fmla="*/ 0 w 357188"/>
                <a:gd name="connsiteY3" fmla="*/ 271462 h 302418"/>
                <a:gd name="connsiteX4" fmla="*/ 2382 w 357188"/>
                <a:gd name="connsiteY4" fmla="*/ 0 h 302418"/>
                <a:gd name="connsiteX0" fmla="*/ 2382 w 358707"/>
                <a:gd name="connsiteY0" fmla="*/ 0 h 302418"/>
                <a:gd name="connsiteX1" fmla="*/ 357188 w 358707"/>
                <a:gd name="connsiteY1" fmla="*/ 0 h 302418"/>
                <a:gd name="connsiteX2" fmla="*/ 326232 w 358707"/>
                <a:gd name="connsiteY2" fmla="*/ 302418 h 302418"/>
                <a:gd name="connsiteX3" fmla="*/ 0 w 358707"/>
                <a:gd name="connsiteY3" fmla="*/ 271462 h 302418"/>
                <a:gd name="connsiteX4" fmla="*/ 2382 w 358707"/>
                <a:gd name="connsiteY4" fmla="*/ 0 h 302418"/>
                <a:gd name="connsiteX0" fmla="*/ 2382 w 440531"/>
                <a:gd name="connsiteY0" fmla="*/ 7144 h 309562"/>
                <a:gd name="connsiteX1" fmla="*/ 440531 w 440531"/>
                <a:gd name="connsiteY1" fmla="*/ 0 h 309562"/>
                <a:gd name="connsiteX2" fmla="*/ 326232 w 440531"/>
                <a:gd name="connsiteY2" fmla="*/ 309562 h 309562"/>
                <a:gd name="connsiteX3" fmla="*/ 0 w 440531"/>
                <a:gd name="connsiteY3" fmla="*/ 278606 h 309562"/>
                <a:gd name="connsiteX4" fmla="*/ 2382 w 440531"/>
                <a:gd name="connsiteY4" fmla="*/ 7144 h 309562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531"/>
                <a:gd name="connsiteY0" fmla="*/ 128588 h 431006"/>
                <a:gd name="connsiteX1" fmla="*/ 188119 w 440531"/>
                <a:gd name="connsiteY1" fmla="*/ 0 h 431006"/>
                <a:gd name="connsiteX2" fmla="*/ 440531 w 440531"/>
                <a:gd name="connsiteY2" fmla="*/ 121444 h 431006"/>
                <a:gd name="connsiteX3" fmla="*/ 326232 w 440531"/>
                <a:gd name="connsiteY3" fmla="*/ 431006 h 431006"/>
                <a:gd name="connsiteX4" fmla="*/ 0 w 440531"/>
                <a:gd name="connsiteY4" fmla="*/ 400050 h 431006"/>
                <a:gd name="connsiteX5" fmla="*/ 2382 w 440531"/>
                <a:gd name="connsiteY5" fmla="*/ 128588 h 431006"/>
                <a:gd name="connsiteX0" fmla="*/ 2382 w 440745"/>
                <a:gd name="connsiteY0" fmla="*/ 129615 h 432033"/>
                <a:gd name="connsiteX1" fmla="*/ 188119 w 440745"/>
                <a:gd name="connsiteY1" fmla="*/ 1027 h 432033"/>
                <a:gd name="connsiteX2" fmla="*/ 369094 w 440745"/>
                <a:gd name="connsiteY2" fmla="*/ 86752 h 432033"/>
                <a:gd name="connsiteX3" fmla="*/ 440531 w 440745"/>
                <a:gd name="connsiteY3" fmla="*/ 122471 h 432033"/>
                <a:gd name="connsiteX4" fmla="*/ 326232 w 440745"/>
                <a:gd name="connsiteY4" fmla="*/ 432033 h 432033"/>
                <a:gd name="connsiteX5" fmla="*/ 0 w 440745"/>
                <a:gd name="connsiteY5" fmla="*/ 401077 h 432033"/>
                <a:gd name="connsiteX6" fmla="*/ 2382 w 440745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7733"/>
                <a:gd name="connsiteY0" fmla="*/ 129615 h 432033"/>
                <a:gd name="connsiteX1" fmla="*/ 188119 w 597733"/>
                <a:gd name="connsiteY1" fmla="*/ 1027 h 432033"/>
                <a:gd name="connsiteX2" fmla="*/ 369094 w 597733"/>
                <a:gd name="connsiteY2" fmla="*/ 86752 h 432033"/>
                <a:gd name="connsiteX3" fmla="*/ 597694 w 597733"/>
                <a:gd name="connsiteY3" fmla="*/ 127233 h 432033"/>
                <a:gd name="connsiteX4" fmla="*/ 326232 w 597733"/>
                <a:gd name="connsiteY4" fmla="*/ 432033 h 432033"/>
                <a:gd name="connsiteX5" fmla="*/ 0 w 597733"/>
                <a:gd name="connsiteY5" fmla="*/ 401077 h 432033"/>
                <a:gd name="connsiteX6" fmla="*/ 2382 w 597733"/>
                <a:gd name="connsiteY6" fmla="*/ 129615 h 432033"/>
                <a:gd name="connsiteX0" fmla="*/ 2382 w 598103"/>
                <a:gd name="connsiteY0" fmla="*/ 129615 h 432033"/>
                <a:gd name="connsiteX1" fmla="*/ 188119 w 598103"/>
                <a:gd name="connsiteY1" fmla="*/ 1027 h 432033"/>
                <a:gd name="connsiteX2" fmla="*/ 369094 w 598103"/>
                <a:gd name="connsiteY2" fmla="*/ 86752 h 432033"/>
                <a:gd name="connsiteX3" fmla="*/ 597694 w 598103"/>
                <a:gd name="connsiteY3" fmla="*/ 127233 h 432033"/>
                <a:gd name="connsiteX4" fmla="*/ 402432 w 598103"/>
                <a:gd name="connsiteY4" fmla="*/ 208197 h 432033"/>
                <a:gd name="connsiteX5" fmla="*/ 326232 w 598103"/>
                <a:gd name="connsiteY5" fmla="*/ 432033 h 432033"/>
                <a:gd name="connsiteX6" fmla="*/ 0 w 598103"/>
                <a:gd name="connsiteY6" fmla="*/ 401077 h 432033"/>
                <a:gd name="connsiteX7" fmla="*/ 2382 w 598103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141"/>
                <a:gd name="connsiteY0" fmla="*/ 129615 h 432033"/>
                <a:gd name="connsiteX1" fmla="*/ 188119 w 598141"/>
                <a:gd name="connsiteY1" fmla="*/ 1027 h 432033"/>
                <a:gd name="connsiteX2" fmla="*/ 369094 w 598141"/>
                <a:gd name="connsiteY2" fmla="*/ 86752 h 432033"/>
                <a:gd name="connsiteX3" fmla="*/ 597694 w 598141"/>
                <a:gd name="connsiteY3" fmla="*/ 127233 h 432033"/>
                <a:gd name="connsiteX4" fmla="*/ 416719 w 598141"/>
                <a:gd name="connsiteY4" fmla="*/ 232009 h 432033"/>
                <a:gd name="connsiteX5" fmla="*/ 326232 w 598141"/>
                <a:gd name="connsiteY5" fmla="*/ 432033 h 432033"/>
                <a:gd name="connsiteX6" fmla="*/ 0 w 598141"/>
                <a:gd name="connsiteY6" fmla="*/ 401077 h 432033"/>
                <a:gd name="connsiteX7" fmla="*/ 2382 w 598141"/>
                <a:gd name="connsiteY7" fmla="*/ 129615 h 432033"/>
                <a:gd name="connsiteX0" fmla="*/ 2382 w 598092"/>
                <a:gd name="connsiteY0" fmla="*/ 129615 h 432033"/>
                <a:gd name="connsiteX1" fmla="*/ 188119 w 598092"/>
                <a:gd name="connsiteY1" fmla="*/ 1027 h 432033"/>
                <a:gd name="connsiteX2" fmla="*/ 369094 w 598092"/>
                <a:gd name="connsiteY2" fmla="*/ 86752 h 432033"/>
                <a:gd name="connsiteX3" fmla="*/ 597694 w 598092"/>
                <a:gd name="connsiteY3" fmla="*/ 127233 h 432033"/>
                <a:gd name="connsiteX4" fmla="*/ 416719 w 598092"/>
                <a:gd name="connsiteY4" fmla="*/ 232009 h 432033"/>
                <a:gd name="connsiteX5" fmla="*/ 326232 w 598092"/>
                <a:gd name="connsiteY5" fmla="*/ 432033 h 432033"/>
                <a:gd name="connsiteX6" fmla="*/ 0 w 598092"/>
                <a:gd name="connsiteY6" fmla="*/ 401077 h 432033"/>
                <a:gd name="connsiteX7" fmla="*/ 2382 w 598092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  <a:gd name="connsiteX0" fmla="*/ 2382 w 597694"/>
                <a:gd name="connsiteY0" fmla="*/ 129615 h 432033"/>
                <a:gd name="connsiteX1" fmla="*/ 188119 w 597694"/>
                <a:gd name="connsiteY1" fmla="*/ 1027 h 432033"/>
                <a:gd name="connsiteX2" fmla="*/ 369094 w 597694"/>
                <a:gd name="connsiteY2" fmla="*/ 86752 h 432033"/>
                <a:gd name="connsiteX3" fmla="*/ 597694 w 597694"/>
                <a:gd name="connsiteY3" fmla="*/ 127233 h 432033"/>
                <a:gd name="connsiteX4" fmla="*/ 416719 w 597694"/>
                <a:gd name="connsiteY4" fmla="*/ 232009 h 432033"/>
                <a:gd name="connsiteX5" fmla="*/ 326232 w 597694"/>
                <a:gd name="connsiteY5" fmla="*/ 432033 h 432033"/>
                <a:gd name="connsiteX6" fmla="*/ 0 w 597694"/>
                <a:gd name="connsiteY6" fmla="*/ 401077 h 432033"/>
                <a:gd name="connsiteX7" fmla="*/ 2382 w 597694"/>
                <a:gd name="connsiteY7" fmla="*/ 129615 h 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694" h="432033">
                  <a:moveTo>
                    <a:pt x="2382" y="129615"/>
                  </a:moveTo>
                  <a:cubicBezTo>
                    <a:pt x="43657" y="128027"/>
                    <a:pt x="146844" y="2615"/>
                    <a:pt x="188119" y="1027"/>
                  </a:cubicBezTo>
                  <a:cubicBezTo>
                    <a:pt x="245269" y="-9689"/>
                    <a:pt x="327025" y="66511"/>
                    <a:pt x="369094" y="86752"/>
                  </a:cubicBezTo>
                  <a:cubicBezTo>
                    <a:pt x="411163" y="106993"/>
                    <a:pt x="590550" y="75242"/>
                    <a:pt x="597694" y="127233"/>
                  </a:cubicBezTo>
                  <a:cubicBezTo>
                    <a:pt x="578644" y="186368"/>
                    <a:pt x="414338" y="133584"/>
                    <a:pt x="416719" y="232009"/>
                  </a:cubicBezTo>
                  <a:cubicBezTo>
                    <a:pt x="371475" y="282809"/>
                    <a:pt x="371079" y="317337"/>
                    <a:pt x="326232" y="432033"/>
                  </a:cubicBezTo>
                  <a:lnTo>
                    <a:pt x="0" y="401077"/>
                  </a:lnTo>
                  <a:lnTo>
                    <a:pt x="2382" y="129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31044" y="2214563"/>
              <a:ext cx="76200" cy="31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20" y="1950643"/>
              <a:ext cx="737925" cy="737925"/>
            </a:xfrm>
            <a:prstGeom prst="rect">
              <a:avLst/>
            </a:prstGeom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83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73" y="375393"/>
            <a:ext cx="9511088" cy="5349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1050" y="6134792"/>
            <a:ext cx="10897366" cy="589858"/>
          </a:xfrm>
          <a:prstGeom prst="rect">
            <a:avLst/>
          </a:prstGeom>
          <a:solidFill>
            <a:schemeClr val="accent3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進入頁面後，即可找到各項資訊，並請詳閱</a:t>
            </a:r>
            <a:r>
              <a:rPr lang="zh-TW" altLang="en-US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附件</a:t>
            </a:r>
            <a:r>
              <a:rPr lang="en-US" altLang="zh-TW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國立臺中教育大學</a:t>
            </a:r>
            <a:r>
              <a:rPr lang="en-US" altLang="zh-TW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113</a:t>
            </a:r>
            <a:r>
              <a:rPr lang="zh-TW" altLang="en-US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學年度申請入學考生須知</a:t>
            </a:r>
            <a:r>
              <a:rPr lang="en-US" altLang="zh-TW" dirty="0" smtClean="0">
                <a:solidFill>
                  <a:srgbClr val="C00000"/>
                </a:solidFill>
                <a:latin typeface="源泉圓體 H" panose="020B0A00000000000000" pitchFamily="34" charset="-120"/>
                <a:ea typeface="源泉圓體 H" panose="020B0A00000000000000" pitchFamily="34" charset="-120"/>
              </a:rPr>
              <a:t>】</a:t>
            </a:r>
            <a:endParaRPr lang="zh-TW" altLang="en-US" dirty="0">
              <a:solidFill>
                <a:srgbClr val="C00000"/>
              </a:solidFill>
              <a:latin typeface="源泉圓體 H" panose="020B0A00000000000000" pitchFamily="34" charset="-120"/>
              <a:ea typeface="源泉圓體 H" panose="020B0A00000000000000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66C4-6195-46F9-9D90-205FE01AE4E6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0489865" y="2590800"/>
            <a:ext cx="636104" cy="1188233"/>
            <a:chOff x="10649722" y="2524125"/>
            <a:chExt cx="636104" cy="1188233"/>
          </a:xfrm>
        </p:grpSpPr>
        <p:sp>
          <p:nvSpPr>
            <p:cNvPr id="7" name="向下箭號 6"/>
            <p:cNvSpPr/>
            <p:nvPr/>
          </p:nvSpPr>
          <p:spPr>
            <a:xfrm>
              <a:off x="10649722" y="2827775"/>
              <a:ext cx="636104" cy="88458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812413" y="2657475"/>
              <a:ext cx="314325" cy="11464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812413" y="2524125"/>
              <a:ext cx="314325" cy="7769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6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3.7037E-7 L 8.33333E-7 0.1870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500</Words>
  <Application>Microsoft Office PowerPoint</Application>
  <PresentationFormat>寬螢幕</PresentationFormat>
  <Paragraphs>50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新細明體</vt:lpstr>
      <vt:lpstr>Arial</vt:lpstr>
      <vt:lpstr>Times New Roman</vt:lpstr>
      <vt:lpstr>芫荽 0.94</vt:lpstr>
      <vt:lpstr>Calibri Light</vt:lpstr>
      <vt:lpstr>源泉圓體 H</vt:lpstr>
      <vt:lpstr>Calibri</vt:lpstr>
      <vt:lpstr>Wingdings</vt:lpstr>
      <vt:lpstr>Office 佈景主題</vt:lpstr>
      <vt:lpstr>申請入學 考試資訊指引 及 系統操作教學</vt:lpstr>
      <vt:lpstr>操作教學大綱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47</cp:revision>
  <dcterms:created xsi:type="dcterms:W3CDTF">2024-04-19T02:24:31Z</dcterms:created>
  <dcterms:modified xsi:type="dcterms:W3CDTF">2024-04-26T06:09:22Z</dcterms:modified>
</cp:coreProperties>
</file>